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notesMasterIdLst>
    <p:notesMasterId r:id="rId12"/>
  </p:notesMasterIdLst>
  <p:sldIdLst>
    <p:sldId id="268" r:id="rId2"/>
    <p:sldId id="283" r:id="rId3"/>
    <p:sldId id="313" r:id="rId4"/>
    <p:sldId id="287" r:id="rId5"/>
    <p:sldId id="269" r:id="rId6"/>
    <p:sldId id="270" r:id="rId7"/>
    <p:sldId id="286" r:id="rId8"/>
    <p:sldId id="279" r:id="rId9"/>
    <p:sldId id="312" r:id="rId10"/>
    <p:sldId id="267" r:id="rId11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3D6AA1"/>
    <a:srgbClr val="E7F6FF"/>
    <a:srgbClr val="CCECFF"/>
    <a:srgbClr val="204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2"/>
    <p:restoredTop sz="93135" autoAdjust="0"/>
  </p:normalViewPr>
  <p:slideViewPr>
    <p:cSldViewPr>
      <p:cViewPr varScale="1">
        <p:scale>
          <a:sx n="66" d="100"/>
          <a:sy n="66" d="100"/>
        </p:scale>
        <p:origin x="97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CFD4C68-7AAA-432A-9979-F9E69D791D76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087BCB1-B548-41D2-B269-6FB0AA4F2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7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7BCB1-B548-41D2-B269-6FB0AA4F2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0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0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2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08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6752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83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80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67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7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7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3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8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1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80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1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7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87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5EDDC-ED29-4026-97F5-8AB4D275CD2B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43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  <p:sldLayoutId id="21474839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14300" dist="38100" dir="2700000" algn="tl">
              <a:srgbClr val="000000">
                <a:alpha val="26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27000" dist="38100" dir="2700000" algn="tl">
              <a:srgbClr val="000000">
                <a:alpha val="33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9-07 at 4.59.1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087" y="1585730"/>
            <a:ext cx="7239000" cy="3962400"/>
          </a:xfrm>
          <a:prstGeom prst="rect">
            <a:avLst/>
          </a:prstGeom>
        </p:spPr>
      </p:pic>
      <p:sp>
        <p:nvSpPr>
          <p:cNvPr id="12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WWW.INDONESIAX.CO.ID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519151"/>
            <a:ext cx="7238999" cy="46482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Reach more cities/towns in Indonesia</a:t>
            </a:r>
          </a:p>
          <a:p>
            <a:pPr marL="917575" lvl="2" indent="-342900">
              <a:buFont typeface="Arial" panose="020B0604020202020204" pitchFamily="34" charset="0"/>
              <a:buChar char="−"/>
            </a:pPr>
            <a:r>
              <a:rPr lang="en-US" sz="2600" dirty="0" smtClean="0">
                <a:cs typeface="Arial" panose="020B0604020202020204" pitchFamily="34" charset="0"/>
              </a:rPr>
              <a:t>Cooperation with telco companies and broadcast media to reach wider area coverage</a:t>
            </a:r>
            <a:endParaRPr lang="id-ID" sz="2600" dirty="0">
              <a:cs typeface="Arial" panose="020B0604020202020204" pitchFamily="34" charset="0"/>
            </a:endParaRPr>
          </a:p>
          <a:p>
            <a:pPr marL="917575" lvl="2" indent="-342900">
              <a:buFont typeface="Arial" panose="020B0604020202020204" pitchFamily="34" charset="0"/>
              <a:buChar char="−"/>
            </a:pPr>
            <a:r>
              <a:rPr lang="en-US" sz="2600" dirty="0" smtClean="0">
                <a:cs typeface="Arial" panose="020B0604020202020204" pitchFamily="34" charset="0"/>
              </a:rPr>
              <a:t>Involvement of Provincial Governments in reaching learners</a:t>
            </a:r>
          </a:p>
          <a:p>
            <a:pPr marL="917575" lvl="2" indent="-342900">
              <a:buFont typeface="Arial" panose="020B0604020202020204" pitchFamily="34" charset="0"/>
              <a:buChar char="−"/>
            </a:pPr>
            <a:r>
              <a:rPr lang="en-US" sz="2600" dirty="0" smtClean="0">
                <a:cs typeface="Arial" panose="020B0604020202020204" pitchFamily="34" charset="0"/>
              </a:rPr>
              <a:t>Collaboration with Government Agencies and NGO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More MOOCS from companies/industries (HC requirement)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Training platform for corporates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cs typeface="Arial" panose="020B0604020202020204" pitchFamily="34" charset="0"/>
              </a:rPr>
              <a:t>C</a:t>
            </a:r>
            <a:r>
              <a:rPr lang="en-US" sz="2600" dirty="0" smtClean="0">
                <a:cs typeface="Arial" panose="020B0604020202020204" pitchFamily="34" charset="0"/>
              </a:rPr>
              <a:t>urriculum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More MOOCs from foreign universities on latest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English translation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Accreditation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Sustainability </a:t>
            </a:r>
            <a:r>
              <a:rPr lang="en-US" sz="2600" dirty="0">
                <a:cs typeface="Arial" panose="020B0604020202020204" pitchFamily="34" charset="0"/>
              </a:rPr>
              <a:t>(business model</a:t>
            </a:r>
            <a:r>
              <a:rPr lang="en-US" sz="2600" dirty="0" smtClean="0"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GOING FORWARD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10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0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1424212"/>
            <a:ext cx="8115300" cy="428543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Vision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To be the most preferred independent online MOOC/SPOC hosting platform which enriches lives of Indonesians.</a:t>
            </a: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Mission</a:t>
            </a:r>
            <a:endParaRPr lang="en-US" sz="28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To provide a state-of-the-art, sustainable, and affordable online MOOC/SPOC hosting platform that offers free high quality online MOOCs/SPOCs provided by the best local and foreign universities, government agencies, companies and other respected institutions.</a:t>
            </a: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chemeClr val="tx1"/>
                </a:solidFill>
              </a:rPr>
              <a:t>To help democratize education and improve life-skills of Indonesians spread out in Indonesian archipelago</a:t>
            </a:r>
            <a:endParaRPr 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VISION AND MISSION</a:t>
            </a:r>
            <a:endParaRPr lang="en-US" sz="4800" b="1" dirty="0" smtClean="0">
              <a:solidFill>
                <a:srgbClr val="FFFF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ta-01.png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41" y="1919721"/>
            <a:ext cx="8382000" cy="3416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541" y="5412310"/>
            <a:ext cx="81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Our learners are spread out in all 34 provinces </a:t>
            </a:r>
            <a:r>
              <a:rPr lang="id-ID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563 cities in Indonesia</a:t>
            </a:r>
            <a:endParaRPr lang="en-US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00700" y="1516039"/>
            <a:ext cx="3429000" cy="245196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/>
                </a:solidFill>
              </a:rPr>
              <a:t>Top 5 Provinces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1. West Java</a:t>
            </a:r>
            <a:r>
              <a:rPr lang="id-ID" sz="1600" dirty="0" smtClean="0">
                <a:solidFill>
                  <a:schemeClr val="tx1"/>
                </a:solidFill>
              </a:rPr>
              <a:t>                       </a:t>
            </a:r>
            <a:r>
              <a:rPr lang="en-US" sz="1600" dirty="0" smtClean="0">
                <a:solidFill>
                  <a:schemeClr val="tx1"/>
                </a:solidFill>
              </a:rPr>
              <a:t> 23,1%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2. DKI Jakarta</a:t>
            </a:r>
            <a:r>
              <a:rPr lang="id-ID" sz="1600" dirty="0" smtClean="0">
                <a:solidFill>
                  <a:schemeClr val="tx1"/>
                </a:solidFill>
              </a:rPr>
              <a:t>                      </a:t>
            </a:r>
            <a:r>
              <a:rPr lang="en-US" sz="1600" dirty="0" smtClean="0">
                <a:solidFill>
                  <a:schemeClr val="tx1"/>
                </a:solidFill>
              </a:rPr>
              <a:t>17,2%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3. East Java</a:t>
            </a:r>
            <a:r>
              <a:rPr lang="id-ID" sz="1600" dirty="0" smtClean="0">
                <a:solidFill>
                  <a:schemeClr val="tx1"/>
                </a:solidFill>
              </a:rPr>
              <a:t>                         </a:t>
            </a:r>
            <a:r>
              <a:rPr lang="en-US" sz="1600" dirty="0" smtClean="0">
                <a:solidFill>
                  <a:schemeClr val="tx1"/>
                </a:solidFill>
              </a:rPr>
              <a:t> 13,8%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4. </a:t>
            </a:r>
            <a:r>
              <a:rPr lang="en-US" sz="1600" dirty="0" err="1" smtClean="0">
                <a:solidFill>
                  <a:schemeClr val="tx1"/>
                </a:solidFill>
              </a:rPr>
              <a:t>Banten</a:t>
            </a:r>
            <a:r>
              <a:rPr lang="id-ID" sz="1600" dirty="0" smtClean="0">
                <a:solidFill>
                  <a:schemeClr val="tx1"/>
                </a:solidFill>
              </a:rPr>
              <a:t>                              </a:t>
            </a:r>
            <a:r>
              <a:rPr lang="en-US" sz="1600" dirty="0" smtClean="0">
                <a:solidFill>
                  <a:schemeClr val="tx1"/>
                </a:solidFill>
              </a:rPr>
              <a:t>  7,6%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5. Central Java</a:t>
            </a:r>
            <a:r>
              <a:rPr lang="id-ID" sz="1600" dirty="0" smtClean="0">
                <a:solidFill>
                  <a:schemeClr val="tx1"/>
                </a:solidFill>
              </a:rPr>
              <a:t>                     </a:t>
            </a:r>
            <a:r>
              <a:rPr lang="en-US" sz="1600" dirty="0" smtClean="0">
                <a:solidFill>
                  <a:schemeClr val="tx1"/>
                </a:solidFill>
              </a:rPr>
              <a:t>  7,0%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Learners from Java            </a:t>
            </a:r>
            <a:r>
              <a:rPr lang="en-US" sz="2000" b="1" dirty="0" smtClean="0">
                <a:solidFill>
                  <a:schemeClr val="tx1"/>
                </a:solidFill>
              </a:rPr>
              <a:t>68,7% </a:t>
            </a:r>
            <a:r>
              <a:rPr lang="en-US" sz="1600" b="1" dirty="0">
                <a:solidFill>
                  <a:schemeClr val="tx1"/>
                </a:solidFill>
              </a:rPr>
              <a:t>Learners from </a:t>
            </a:r>
            <a:r>
              <a:rPr lang="en-US" sz="1600" b="1" dirty="0" smtClean="0">
                <a:solidFill>
                  <a:schemeClr val="tx1"/>
                </a:solidFill>
              </a:rPr>
              <a:t>other           </a:t>
            </a:r>
            <a:r>
              <a:rPr lang="en-US" sz="2000" b="1" dirty="0" smtClean="0">
                <a:solidFill>
                  <a:schemeClr val="tx1"/>
                </a:solidFill>
              </a:rPr>
              <a:t>31,3% 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provinces </a:t>
            </a:r>
            <a:r>
              <a:rPr lang="en-US" sz="1600" b="1" dirty="0">
                <a:solidFill>
                  <a:schemeClr val="tx1"/>
                </a:solidFill>
              </a:rPr>
              <a:t>in Indonesia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1362151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as per Nov 25, 2016</a:t>
            </a:r>
            <a:endParaRPr lang="en-US" sz="1400" i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WHERE WE ARE NOW - INDONESIA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6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2F6F9"/>
              </a:clrFrom>
              <a:clrTo>
                <a:srgbClr val="F2F6F9">
                  <a:alpha val="0"/>
                </a:srgbClr>
              </a:clrTo>
            </a:clrChang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1704359"/>
            <a:ext cx="2039587" cy="2059007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# Countries</a:t>
            </a:r>
          </a:p>
          <a:p>
            <a:pPr algn="ctr"/>
            <a:endParaRPr lang="en-US" sz="2800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65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62400" y="3882285"/>
            <a:ext cx="3690249" cy="2077164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of Page Views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4.914.940</a:t>
            </a:r>
            <a:endParaRPr lang="en-US" sz="60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752600"/>
            <a:ext cx="3687280" cy="2077164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id-ID" sz="2800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Course Registrants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85.018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2999" y="3785466"/>
            <a:ext cx="2039587" cy="2059007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id-ID" sz="2800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Cities</a:t>
            </a:r>
            <a:endParaRPr lang="en-US" sz="2800" dirty="0" smtClean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bg2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792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4184" y="1335179"/>
            <a:ext cx="2111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as per Nov 25, 2016</a:t>
            </a:r>
            <a:endParaRPr lang="en-US" sz="1400" i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GLOBAL REACH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OUR PARTNERS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563"/>
            <a:ext cx="6858000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27125" y="1683534"/>
            <a:ext cx="6644958" cy="2273893"/>
            <a:chOff x="-16121" y="11604"/>
            <a:chExt cx="5735191" cy="1941941"/>
          </a:xfrm>
        </p:grpSpPr>
        <p:pic>
          <p:nvPicPr>
            <p:cNvPr id="7" name="Picture 6" descr="Screen Shot 2016-08-25 at 10.50.57 AM.png"/>
            <p:cNvPicPr>
              <a:picLocks noChangeAspect="1"/>
            </p:cNvPicPr>
            <p:nvPr/>
          </p:nvPicPr>
          <p:blipFill rotWithShape="1">
            <a:blip r:embed="rId2" cstate="screen">
              <a:clrChange>
                <a:clrFrom>
                  <a:srgbClr val="F0F1F1"/>
                </a:clrFrom>
                <a:clrTo>
                  <a:srgbClr val="F0F1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69770" y="35969"/>
              <a:ext cx="1452710" cy="18928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9" name="Picture 8" descr="Screen Shot 2016-08-25 at 10.50.57 AM.png"/>
            <p:cNvPicPr>
              <a:picLocks noChangeAspect="1"/>
            </p:cNvPicPr>
            <p:nvPr/>
          </p:nvPicPr>
          <p:blipFill rotWithShape="1">
            <a:blip r:embed="rId3" cstate="screen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14444" y="49030"/>
              <a:ext cx="1421106" cy="190451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" name="Picture 9" descr="Screen Shot 2016-08-25 at 10.50.57 AM.png"/>
            <p:cNvPicPr>
              <a:picLocks noChangeAspect="1"/>
            </p:cNvPicPr>
            <p:nvPr/>
          </p:nvPicPr>
          <p:blipFill rotWithShape="1">
            <a:blip r:embed="rId4" cstate="screen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16121" y="11604"/>
              <a:ext cx="1524172" cy="18928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1" name="Picture 10" descr="Screen Shot 2016-08-25 at 10.50.57 AM.png"/>
            <p:cNvPicPr>
              <a:picLocks noChangeAspect="1"/>
            </p:cNvPicPr>
            <p:nvPr/>
          </p:nvPicPr>
          <p:blipFill rotWithShape="1">
            <a:blip r:embed="rId5" cstate="screen">
              <a:clrChange>
                <a:clrFrom>
                  <a:srgbClr val="F0F1F1"/>
                </a:clrFrom>
                <a:clrTo>
                  <a:srgbClr val="F0F1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28074" y="11604"/>
              <a:ext cx="1490996" cy="192781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827125" y="3956176"/>
            <a:ext cx="5041971" cy="2216024"/>
            <a:chOff x="0" y="0"/>
            <a:chExt cx="4123581" cy="1867437"/>
          </a:xfrm>
        </p:grpSpPr>
        <p:pic>
          <p:nvPicPr>
            <p:cNvPr id="13" name="Picture 12" descr="Screen Shot 2016-08-25 at 10.50.57 AM.png"/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1397358" cy="186743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4" name="Picture 13" descr="Screen Shot 2016-08-25 at 10.50.57 AM.png"/>
            <p:cNvPicPr>
              <a:picLocks noChangeAspect="1"/>
            </p:cNvPicPr>
            <p:nvPr/>
          </p:nvPicPr>
          <p:blipFill rotWithShape="1">
            <a:blip r:embed="rId7" cstate="screen">
              <a:clrChange>
                <a:clrFrom>
                  <a:srgbClr val="F0F1F1"/>
                </a:clrFrom>
                <a:clrTo>
                  <a:srgbClr val="F0F1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58721" y="0"/>
              <a:ext cx="1442434" cy="186743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5" name="Picture 14" descr="Screen Shot 2016-08-25 at 10.56.40 AM.png"/>
            <p:cNvPicPr>
              <a:picLocks noChangeAspect="1"/>
            </p:cNvPicPr>
            <p:nvPr/>
          </p:nvPicPr>
          <p:blipFill rotWithShape="1">
            <a:blip r:embed="rId8" cstate="screen">
              <a:clrChange>
                <a:clrFrom>
                  <a:srgbClr val="F1F1F1"/>
                </a:clrFrom>
                <a:clrTo>
                  <a:srgbClr val="F1F1F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48138" y="25758"/>
              <a:ext cx="1375443" cy="184167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762000" y="120606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We aim for 30% Academic and 70% Life Skills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24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OUR COURSES - ACADEMIC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OUR COURSES – LIFE SKILLS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7" name="Picture 16" descr="pres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1291596"/>
            <a:ext cx="7696200" cy="46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132462" y="3994580"/>
            <a:ext cx="3473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2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Most learners are from 18-24 and 25-34 age bracket</a:t>
            </a:r>
          </a:p>
          <a:p>
            <a:pPr algn="just"/>
            <a:endParaRPr lang="en-US" sz="900" b="1" dirty="0" smtClean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</a:t>
            </a:r>
            <a:r>
              <a:rPr lang="en-US" sz="12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ore </a:t>
            </a:r>
            <a:r>
              <a:rPr lang="en-US" sz="1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male learners than </a:t>
            </a:r>
            <a:r>
              <a:rPr lang="en-US" sz="12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female ones</a:t>
            </a:r>
          </a:p>
          <a:p>
            <a:pPr algn="just"/>
            <a:endParaRPr lang="en-US" sz="900" b="1" dirty="0" smtClean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2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Ratio </a:t>
            </a:r>
            <a:r>
              <a:rPr lang="en-US" sz="1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of </a:t>
            </a:r>
            <a:r>
              <a:rPr lang="en-US" sz="12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certificates vs registrants is on </a:t>
            </a:r>
            <a:r>
              <a:rPr lang="en-US" sz="1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increasing </a:t>
            </a:r>
            <a:r>
              <a:rPr lang="en-US" sz="12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trend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5165"/>
              </p:ext>
            </p:extLst>
          </p:nvPr>
        </p:nvGraphicFramePr>
        <p:xfrm>
          <a:off x="4177300" y="3318940"/>
          <a:ext cx="3294783" cy="675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9473"/>
                <a:gridCol w="897655"/>
                <a:gridCol w="897655"/>
              </a:tblGrid>
              <a:tr h="2796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Ratio (certificates to registrants)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2015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2016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0.26%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  <a:cs typeface="+mn-cs"/>
                        </a:rPr>
                        <a:t>0.74%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838200" y="1275674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as per Nov 25, 2016</a:t>
            </a:r>
            <a:endParaRPr lang="en-US" sz="1400" i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55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OUR LEARNERS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2F6F9"/>
              </a:clrFrom>
              <a:clrTo>
                <a:srgbClr val="F2F6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7" t="41863" r="14655" b="48602"/>
          <a:stretch/>
        </p:blipFill>
        <p:spPr bwMode="auto">
          <a:xfrm>
            <a:off x="1334004" y="2132615"/>
            <a:ext cx="1645920" cy="151050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2F6F9"/>
              </a:clrFrom>
              <a:clrTo>
                <a:srgbClr val="F2F6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93" t="39253" r="35007" b="48086"/>
          <a:stretch/>
        </p:blipFill>
        <p:spPr bwMode="auto">
          <a:xfrm>
            <a:off x="1334004" y="3743611"/>
            <a:ext cx="1645920" cy="2071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2F6F9"/>
              </a:clrFrom>
              <a:clrTo>
                <a:srgbClr val="F2F6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3" t="42395" r="52150" b="48919"/>
          <a:stretch/>
        </p:blipFill>
        <p:spPr bwMode="auto">
          <a:xfrm>
            <a:off x="4132462" y="1516450"/>
            <a:ext cx="1541349" cy="142120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2F6F9"/>
              </a:clrFrom>
              <a:clrTo>
                <a:srgbClr val="F2F6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26" t="39253" r="70404" b="52705"/>
          <a:stretch/>
        </p:blipFill>
        <p:spPr bwMode="auto">
          <a:xfrm>
            <a:off x="5736740" y="1516450"/>
            <a:ext cx="1735343" cy="1416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858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0669" y="1447800"/>
            <a:ext cx="8236131" cy="494348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2600" dirty="0" smtClean="0"/>
              <a:t>Positive response from students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600" dirty="0"/>
              <a:t>Positive response </a:t>
            </a:r>
            <a:r>
              <a:rPr lang="en-US" sz="2600" dirty="0" smtClean="0"/>
              <a:t>from universities 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 (both on MOOC existence as well 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 as in providing content)</a:t>
            </a:r>
          </a:p>
          <a:p>
            <a:pPr marL="514350" indent="-514350">
              <a:buAutoNum type="arabicPeriod" startAt="3"/>
            </a:pPr>
            <a:r>
              <a:rPr lang="en-US" sz="2600" dirty="0" smtClean="0"/>
              <a:t>Positive response from corporates (in providing content and in 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   using the courses as training material)</a:t>
            </a:r>
          </a:p>
          <a:p>
            <a:pPr marL="514350" indent="-514350">
              <a:buAutoNum type="arabicPeriod" startAt="4"/>
            </a:pPr>
            <a:r>
              <a:rPr lang="en-US" sz="2600" dirty="0" smtClean="0"/>
              <a:t>Positive responses from government</a:t>
            </a:r>
            <a:endParaRPr lang="en-US" sz="2600" dirty="0"/>
          </a:p>
          <a:p>
            <a:pPr marL="514350" indent="-514350">
              <a:buAutoNum type="arabicPeriod" startAt="4"/>
            </a:pPr>
            <a:r>
              <a:rPr lang="en-US" sz="2600" dirty="0" smtClean="0"/>
              <a:t>Poor internet connection in provinces in East Indonesia and </a:t>
            </a:r>
            <a:r>
              <a:rPr lang="id-ID" sz="2600" dirty="0" smtClean="0"/>
              <a:t>in </a:t>
            </a:r>
            <a:r>
              <a:rPr lang="en-US" sz="2600" dirty="0" smtClean="0"/>
              <a:t>some West too</a:t>
            </a:r>
          </a:p>
          <a:p>
            <a:pPr marL="514350" indent="-514350">
              <a:buAutoNum type="arabicPeriod" startAt="4"/>
            </a:pPr>
            <a:r>
              <a:rPr lang="en-US" sz="2600" dirty="0" smtClean="0"/>
              <a:t>Difficulty </a:t>
            </a:r>
            <a:r>
              <a:rPr lang="id-ID" sz="2600" dirty="0" smtClean="0"/>
              <a:t>in</a:t>
            </a:r>
            <a:r>
              <a:rPr lang="en-US" sz="2600" dirty="0" smtClean="0"/>
              <a:t> getting funding</a:t>
            </a:r>
            <a:endParaRPr lang="en-US" sz="40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97273" y="5943600"/>
            <a:ext cx="457200" cy="419100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FFFF00"/>
                </a:solidFill>
              </a:rPr>
              <a:t>LESSONS LEARNED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3" y="392794"/>
            <a:ext cx="1214717" cy="7974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162" y="1447800"/>
            <a:ext cx="2637635" cy="187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09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2744</TotalTime>
  <Words>370</Words>
  <Application>Microsoft Office PowerPoint</Application>
  <PresentationFormat>On-screen Show (4:3)</PresentationFormat>
  <Paragraphs>85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Ross</dc:creator>
  <cp:lastModifiedBy>User1</cp:lastModifiedBy>
  <cp:revision>328</cp:revision>
  <cp:lastPrinted>2016-11-25T03:56:04Z</cp:lastPrinted>
  <dcterms:created xsi:type="dcterms:W3CDTF">2014-06-06T02:42:51Z</dcterms:created>
  <dcterms:modified xsi:type="dcterms:W3CDTF">2016-11-29T02:06:01Z</dcterms:modified>
</cp:coreProperties>
</file>